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slideLayouts/slideLayout14.xml" ContentType="application/vnd.openxmlformats-officedocument.presentationml.slideLayout+xml"/>
  <Override PartName="/ppt/theme/theme10.xml" ContentType="application/vnd.openxmlformats-officedocument.theme+xml"/>
  <Override PartName="/ppt/slideLayouts/slideLayout15.xml" ContentType="application/vnd.openxmlformats-officedocument.presentationml.slideLayout+xml"/>
  <Override PartName="/ppt/theme/theme11.xml" ContentType="application/vnd.openxmlformats-officedocument.theme+xml"/>
  <Override PartName="/ppt/slideLayouts/slideLayout16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0" r:id="rId5"/>
    <p:sldMasterId id="2147483652" r:id="rId6"/>
    <p:sldMasterId id="2147483662" r:id="rId7"/>
    <p:sldMasterId id="2147483654" r:id="rId8"/>
    <p:sldMasterId id="2147483660" r:id="rId9"/>
    <p:sldMasterId id="2147483656" r:id="rId10"/>
    <p:sldMasterId id="2147483664" r:id="rId11"/>
    <p:sldMasterId id="2147483666" r:id="rId12"/>
    <p:sldMasterId id="2147483668" r:id="rId13"/>
    <p:sldMasterId id="2147483670" r:id="rId14"/>
    <p:sldMasterId id="2147483672" r:id="rId15"/>
  </p:sldMasterIdLst>
  <p:sldIdLst>
    <p:sldId id="5972" r:id="rId16"/>
    <p:sldId id="260" r:id="rId17"/>
    <p:sldId id="259" r:id="rId18"/>
    <p:sldId id="5975" r:id="rId19"/>
    <p:sldId id="5976" r:id="rId20"/>
    <p:sldId id="5977" r:id="rId21"/>
    <p:sldId id="273" r:id="rId22"/>
    <p:sldId id="274" r:id="rId23"/>
    <p:sldId id="277" r:id="rId24"/>
    <p:sldId id="275" r:id="rId25"/>
    <p:sldId id="285" r:id="rId26"/>
    <p:sldId id="276" r:id="rId27"/>
    <p:sldId id="278" r:id="rId28"/>
    <p:sldId id="279" r:id="rId29"/>
    <p:sldId id="282" r:id="rId30"/>
    <p:sldId id="284" r:id="rId31"/>
    <p:sldId id="297" r:id="rId32"/>
    <p:sldId id="280" r:id="rId33"/>
    <p:sldId id="283" r:id="rId34"/>
    <p:sldId id="286" r:id="rId35"/>
    <p:sldId id="281" r:id="rId36"/>
    <p:sldId id="296" r:id="rId37"/>
    <p:sldId id="288" r:id="rId38"/>
    <p:sldId id="289" r:id="rId39"/>
    <p:sldId id="287" r:id="rId40"/>
    <p:sldId id="290" r:id="rId41"/>
    <p:sldId id="293" r:id="rId42"/>
    <p:sldId id="291" r:id="rId43"/>
    <p:sldId id="295" r:id="rId44"/>
    <p:sldId id="292" r:id="rId45"/>
    <p:sldId id="299" r:id="rId46"/>
    <p:sldId id="298" r:id="rId47"/>
    <p:sldId id="300" r:id="rId48"/>
    <p:sldId id="303" r:id="rId49"/>
    <p:sldId id="304" r:id="rId50"/>
    <p:sldId id="305" r:id="rId51"/>
    <p:sldId id="306" r:id="rId52"/>
    <p:sldId id="307" r:id="rId53"/>
    <p:sldId id="301" r:id="rId54"/>
    <p:sldId id="309" r:id="rId55"/>
    <p:sldId id="308" r:id="rId56"/>
    <p:sldId id="310" r:id="rId57"/>
    <p:sldId id="5981" r:id="rId58"/>
    <p:sldId id="272" r:id="rId5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3E4E"/>
    <a:srgbClr val="CF0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61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6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24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034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872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174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79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480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609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82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VPConf - Hom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452CED3-03B2-4E03-ADA4-C835664DEC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white">
          <a:xfrm>
            <a:off x="187393" y="4679857"/>
            <a:ext cx="3156857" cy="6873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12 e 13 de abril de 2019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São Paulo, Brasil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white">
          <a:xfrm>
            <a:off x="187393" y="2749644"/>
            <a:ext cx="4171950" cy="10874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Conectando Pessoas,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normalizeH="0" baseline="0" noProof="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Processos e Tecnologia </a:t>
            </a:r>
          </a:p>
        </p:txBody>
      </p:sp>
      <p:pic>
        <p:nvPicPr>
          <p:cNvPr id="9" name="Imagem 8" descr="Uma imagem contendo objeto&#10;&#10;Descrição gerada automaticamente">
            <a:extLst>
              <a:ext uri="{FF2B5EF4-FFF2-40B4-BE49-F238E27FC236}">
                <a16:creationId xmlns:a16="http://schemas.microsoft.com/office/drawing/2014/main" id="{3AD6A733-AF7F-4E23-BF18-1E40CE6B6D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9" y="440662"/>
            <a:ext cx="3156857" cy="778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4261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53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1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VPConf - Entidad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D198B252-F8D0-4498-9717-CAD90661464D}"/>
              </a:ext>
            </a:extLst>
          </p:cNvPr>
          <p:cNvSpPr/>
          <p:nvPr userDrawn="1"/>
        </p:nvSpPr>
        <p:spPr bwMode="white">
          <a:xfrm>
            <a:off x="3113942" y="1425136"/>
            <a:ext cx="6286500" cy="576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pt-BR" sz="42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Doação para Entidades </a:t>
            </a:r>
          </a:p>
        </p:txBody>
      </p:sp>
    </p:spTree>
    <p:extLst>
      <p:ext uri="{BB962C8B-B14F-4D97-AF65-F5344CB8AC3E}">
        <p14:creationId xmlns:p14="http://schemas.microsoft.com/office/powerpoint/2010/main" val="1686467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VPConf - Patrocinado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7B1FDF-4D18-4CA0-8B6C-9ABCBD2AE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6937" y="1716783"/>
            <a:ext cx="7858126" cy="4472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D5EEDF3-9FC7-4C2B-91BD-EB7F320FFD11}"/>
              </a:ext>
            </a:extLst>
          </p:cNvPr>
          <p:cNvSpPr/>
          <p:nvPr userDrawn="1"/>
        </p:nvSpPr>
        <p:spPr>
          <a:xfrm>
            <a:off x="6250683" y="850208"/>
            <a:ext cx="4816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2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Patrocinadores</a:t>
            </a:r>
          </a:p>
        </p:txBody>
      </p:sp>
    </p:spTree>
    <p:extLst>
      <p:ext uri="{BB962C8B-B14F-4D97-AF65-F5344CB8AC3E}">
        <p14:creationId xmlns:p14="http://schemas.microsoft.com/office/powerpoint/2010/main" val="12866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VPConf Latam - Hashta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D8ED9574-2711-4165-B661-36EF8CAEA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83" t="262" r="39073" b="262"/>
          <a:stretch/>
        </p:blipFill>
        <p:spPr>
          <a:xfrm flipH="1" flipV="1">
            <a:off x="10163174" y="-2"/>
            <a:ext cx="2028825" cy="6856281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24D8FFAC-FF8D-4A10-B8BF-5F42B3E6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037" t="54032" r="39073" b="18492"/>
          <a:stretch/>
        </p:blipFill>
        <p:spPr>
          <a:xfrm flipV="1">
            <a:off x="0" y="4962523"/>
            <a:ext cx="1571264" cy="1893755"/>
          </a:xfrm>
          <a:prstGeom prst="rect">
            <a:avLst/>
          </a:prstGeom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ACF9B5ED-C92E-4745-A6D0-1B4CA39080DE}"/>
              </a:ext>
            </a:extLst>
          </p:cNvPr>
          <p:cNvSpPr/>
          <p:nvPr userDrawn="1"/>
        </p:nvSpPr>
        <p:spPr bwMode="white">
          <a:xfrm>
            <a:off x="2435939" y="2679594"/>
            <a:ext cx="7320122" cy="1497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1500" b="1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#MVPConf</a:t>
            </a:r>
          </a:p>
        </p:txBody>
      </p:sp>
    </p:spTree>
    <p:extLst>
      <p:ext uri="{BB962C8B-B14F-4D97-AF65-F5344CB8AC3E}">
        <p14:creationId xmlns:p14="http://schemas.microsoft.com/office/powerpoint/2010/main" val="585138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43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4D3F2-FA9C-47DB-AF30-69B818CB07E5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8" name="Imagem 7" descr="Uma imagem contendo pessoa, ao ar livre, edifício, esquiando&#10;&#10;Descrição gerada automaticamente">
            <a:extLst>
              <a:ext uri="{FF2B5EF4-FFF2-40B4-BE49-F238E27FC236}">
                <a16:creationId xmlns:a16="http://schemas.microsoft.com/office/drawing/2014/main" id="{364C2037-0914-4572-A0DA-AA553390B1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10" name="Imagem 9" descr="Uma imagem contendo objeto&#10;&#10;Descrição gerada automaticamente">
            <a:extLst>
              <a:ext uri="{FF2B5EF4-FFF2-40B4-BE49-F238E27FC236}">
                <a16:creationId xmlns:a16="http://schemas.microsoft.com/office/drawing/2014/main" id="{D4ECBE9A-BF84-4B94-BD76-DAC57E00C8E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51" y="530748"/>
            <a:ext cx="4067286" cy="100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7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&#10;&#10;Descrição gerada automaticamente">
            <a:extLst>
              <a:ext uri="{FF2B5EF4-FFF2-40B4-BE49-F238E27FC236}">
                <a16:creationId xmlns:a16="http://schemas.microsoft.com/office/drawing/2014/main" id="{CCFCE0F5-CD45-4BE0-89A0-50660BF16A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7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homem&#10;&#10;Descrição gerada automaticamente">
            <a:extLst>
              <a:ext uri="{FF2B5EF4-FFF2-40B4-BE49-F238E27FC236}">
                <a16:creationId xmlns:a16="http://schemas.microsoft.com/office/drawing/2014/main" id="{51A2DA55-7B63-42B7-AC18-A9BD250D4A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2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D0D68D-DBBB-4EA2-B71E-52D87309A4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3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0F8CF5-0F04-4317-B8C5-0709BE13FB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D6B419A-54B1-4891-B9DC-BD476DC35D58}"/>
              </a:ext>
            </a:extLst>
          </p:cNvPr>
          <p:cNvSpPr/>
          <p:nvPr userDrawn="1"/>
        </p:nvSpPr>
        <p:spPr>
          <a:xfrm>
            <a:off x="3685032" y="1106424"/>
            <a:ext cx="45719" cy="4645152"/>
          </a:xfrm>
          <a:prstGeom prst="rect">
            <a:avLst/>
          </a:prstGeom>
          <a:solidFill>
            <a:srgbClr val="CF0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040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041A3A-520D-483B-9AA6-B3843C0983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92FCEF-0B09-4D7D-942E-D849279660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5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5" r:id="rId2"/>
    <p:sldLayoutId id="2147483676" r:id="rId3"/>
    <p:sldLayoutId id="214748367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ao ar livre&#10;&#10;Descrição gerada automaticamente">
            <a:extLst>
              <a:ext uri="{FF2B5EF4-FFF2-40B4-BE49-F238E27FC236}">
                <a16:creationId xmlns:a16="http://schemas.microsoft.com/office/drawing/2014/main" id="{2FBAF58F-A6C3-43E1-A3C7-AE8C4E5EB4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5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22E3B7-32C4-4676-B2F8-45E7F63790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9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homem, ao ar livre, céu&#10;&#10;Descrição gerada automaticamente">
            <a:extLst>
              <a:ext uri="{FF2B5EF4-FFF2-40B4-BE49-F238E27FC236}">
                <a16:creationId xmlns:a16="http://schemas.microsoft.com/office/drawing/2014/main" id="{9F396624-F9B5-4F9E-BA8E-A98D30E547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&#10;&#10;Descrição gerada automaticamente">
            <a:extLst>
              <a:ext uri="{FF2B5EF4-FFF2-40B4-BE49-F238E27FC236}">
                <a16:creationId xmlns:a16="http://schemas.microsoft.com/office/drawing/2014/main" id="{A39D400D-6A67-4ADB-8483-74A91C1656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3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sentado, céu&#10;&#10;Descrição gerada automaticamente">
            <a:extLst>
              <a:ext uri="{FF2B5EF4-FFF2-40B4-BE49-F238E27FC236}">
                <a16:creationId xmlns:a16="http://schemas.microsoft.com/office/drawing/2014/main" id="{3B5D94A2-3DFC-4F74-AAC1-9F48AA755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8938C-ACF2-4372-8630-313C62DE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611112"/>
            <a:ext cx="2743200" cy="246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19E4D3F2-FA9C-47DB-AF30-69B818CB07E5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Uma imagem contendo objeto&#10;&#10;Descrição gerada automaticamente">
            <a:extLst>
              <a:ext uri="{FF2B5EF4-FFF2-40B4-BE49-F238E27FC236}">
                <a16:creationId xmlns:a16="http://schemas.microsoft.com/office/drawing/2014/main" id="{2575BEE7-D58B-458A-B2D2-3B6FF0F9F6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148" y="6032821"/>
            <a:ext cx="2343861" cy="57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edrogalvaojunior.wordpress.com/" TargetMode="External"/><Relationship Id="rId5" Type="http://schemas.openxmlformats.org/officeDocument/2006/relationships/hyperlink" Target="https://www.dirceuresende.com/" TargetMode="External"/><Relationship Id="rId4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png"/><Relationship Id="rId9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65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334421" y="361131"/>
            <a:ext cx="998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LGPD – Lei Geral de Proteção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7666A1-E228-4281-97BD-82183D7EE1E3}"/>
              </a:ext>
            </a:extLst>
          </p:cNvPr>
          <p:cNvSpPr txBox="1"/>
          <p:nvPr/>
        </p:nvSpPr>
        <p:spPr>
          <a:xfrm>
            <a:off x="334421" y="881627"/>
            <a:ext cx="115231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800" dirty="0"/>
            </a:br>
            <a:r>
              <a:rPr lang="pt-BR" sz="2800" b="1" dirty="0"/>
              <a:t>Motivação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400" dirty="0"/>
              <a:t>Vazamentos de dados pessoais no mundo inteiro (e no Brasil)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400" dirty="0"/>
          </a:p>
          <a:p>
            <a:r>
              <a:rPr lang="pt-BR" sz="2800" b="1" dirty="0"/>
              <a:t>O que muda?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400" dirty="0"/>
              <a:t>Titular do dado deve </a:t>
            </a:r>
            <a:r>
              <a:rPr lang="pt-BR" sz="2400" b="1" dirty="0"/>
              <a:t>consentir</a:t>
            </a:r>
            <a:r>
              <a:rPr lang="pt-BR" sz="2400" dirty="0"/>
              <a:t> com o armazenamento, tratamento e qualquer compartilhamento dos seus dados, e ter acesso a visualizar, alterar e solicitar exclusão de seus dados pessoais, bem como visualizar tudo o que foi feito com suas informações pessoais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400" dirty="0"/>
              <a:t>Tratamento e armazenamento de dados em casos específicos e quando necessário</a:t>
            </a:r>
          </a:p>
          <a:p>
            <a:endParaRPr lang="pt-BR" sz="2400" dirty="0"/>
          </a:p>
          <a:p>
            <a:r>
              <a:rPr lang="pt-BR" sz="2800" b="1" dirty="0"/>
              <a:t>E quem não </a:t>
            </a:r>
            <a:r>
              <a:rPr lang="pt-BR" sz="2800" b="1" dirty="0" err="1"/>
              <a:t>cumpir</a:t>
            </a:r>
            <a:r>
              <a:rPr lang="pt-BR" sz="2800" b="1" dirty="0"/>
              <a:t> a lei?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400" dirty="0"/>
              <a:t>Multa de até 2% do faturamento do ano anterior (limitado a R$ 50 milhões </a:t>
            </a:r>
            <a:r>
              <a:rPr lang="pt-BR" sz="2400" u="sng" dirty="0"/>
              <a:t>por infração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236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334421" y="361131"/>
            <a:ext cx="998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O quão perigosa é uma falha de segurança?</a:t>
            </a:r>
          </a:p>
        </p:txBody>
      </p:sp>
      <p:pic>
        <p:nvPicPr>
          <p:cNvPr id="3074" name="Picture 2" descr="Resultado de imagem para wannacry">
            <a:extLst>
              <a:ext uri="{FF2B5EF4-FFF2-40B4-BE49-F238E27FC236}">
                <a16:creationId xmlns:a16="http://schemas.microsoft.com/office/drawing/2014/main" id="{D78FC73E-23AA-4071-86D5-0F85F453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29" y="1446745"/>
            <a:ext cx="3455139" cy="251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systems offline">
            <a:extLst>
              <a:ext uri="{FF2B5EF4-FFF2-40B4-BE49-F238E27FC236}">
                <a16:creationId xmlns:a16="http://schemas.microsoft.com/office/drawing/2014/main" id="{FD1D5AE1-9B2B-45F5-AFD9-03A07947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40" y="1602230"/>
            <a:ext cx="3354913" cy="223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ystem hacked images">
            <a:extLst>
              <a:ext uri="{FF2B5EF4-FFF2-40B4-BE49-F238E27FC236}">
                <a16:creationId xmlns:a16="http://schemas.microsoft.com/office/drawing/2014/main" id="{6BBDB1BB-B719-41EC-B0B4-AF462B92A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30" y="4155568"/>
            <a:ext cx="3455139" cy="22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system hacked images">
            <a:extLst>
              <a:ext uri="{FF2B5EF4-FFF2-40B4-BE49-F238E27FC236}">
                <a16:creationId xmlns:a16="http://schemas.microsoft.com/office/drawing/2014/main" id="{CB188192-9933-4714-BC2B-BA237E5F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40" y="4469023"/>
            <a:ext cx="3368054" cy="17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0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1224793"/>
            <a:ext cx="1010148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Sistema operacional / Arquitetura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Surface </a:t>
            </a:r>
            <a:r>
              <a:rPr lang="pt-BR" sz="2400" dirty="0" err="1"/>
              <a:t>Area</a:t>
            </a:r>
            <a:r>
              <a:rPr lang="pt-BR" sz="2400" dirty="0"/>
              <a:t> </a:t>
            </a:r>
            <a:r>
              <a:rPr lang="pt-BR" sz="2400" dirty="0" err="1"/>
              <a:t>Configuration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Permissões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Usuários e Senhas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Criptografia / Mascaramento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Armazenamento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Ataques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07978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Sistema operacional / Arquitetura</a:t>
            </a:r>
          </a:p>
        </p:txBody>
      </p:sp>
      <p:pic>
        <p:nvPicPr>
          <p:cNvPr id="4098" name="Picture 2" descr="Resultado de imagem para windows server 2000">
            <a:extLst>
              <a:ext uri="{FF2B5EF4-FFF2-40B4-BE49-F238E27FC236}">
                <a16:creationId xmlns:a16="http://schemas.microsoft.com/office/drawing/2014/main" id="{FD4DD0AE-993F-4CF7-A7A1-9DD522678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08" y="1723628"/>
            <a:ext cx="2776756" cy="208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ql server 2000">
            <a:extLst>
              <a:ext uri="{FF2B5EF4-FFF2-40B4-BE49-F238E27FC236}">
                <a16:creationId xmlns:a16="http://schemas.microsoft.com/office/drawing/2014/main" id="{6AD3ACA8-17EB-4D8C-B79A-0D9EBA0F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63" y="2010252"/>
            <a:ext cx="4419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windows update">
            <a:extLst>
              <a:ext uri="{FF2B5EF4-FFF2-40B4-BE49-F238E27FC236}">
                <a16:creationId xmlns:a16="http://schemas.microsoft.com/office/drawing/2014/main" id="{EA786DE8-329A-4CE8-B5D4-184025DC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23" y="4412427"/>
            <a:ext cx="4127384" cy="17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m para wannacry">
            <a:extLst>
              <a:ext uri="{FF2B5EF4-FFF2-40B4-BE49-F238E27FC236}">
                <a16:creationId xmlns:a16="http://schemas.microsoft.com/office/drawing/2014/main" id="{74F8C810-18A3-47A9-90B2-A9BD25BD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21" y="4217706"/>
            <a:ext cx="2867929" cy="216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11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Sistema operacional / Arquitetura</a:t>
            </a:r>
          </a:p>
        </p:txBody>
      </p:sp>
      <p:pic>
        <p:nvPicPr>
          <p:cNvPr id="6148" name="Picture 4" descr="Resultado de imagem para firewall disabled">
            <a:extLst>
              <a:ext uri="{FF2B5EF4-FFF2-40B4-BE49-F238E27FC236}">
                <a16:creationId xmlns:a16="http://schemas.microsoft.com/office/drawing/2014/main" id="{C9ABA712-EDBB-4F7F-965A-33E80AB7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33" y="1698462"/>
            <a:ext cx="34956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sql server default port">
            <a:extLst>
              <a:ext uri="{FF2B5EF4-FFF2-40B4-BE49-F238E27FC236}">
                <a16:creationId xmlns:a16="http://schemas.microsoft.com/office/drawing/2014/main" id="{98BFA654-69BB-4C27-ABEB-9B87D539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22" y="3595685"/>
            <a:ext cx="3214014" cy="248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sql server service user">
            <a:extLst>
              <a:ext uri="{FF2B5EF4-FFF2-40B4-BE49-F238E27FC236}">
                <a16:creationId xmlns:a16="http://schemas.microsoft.com/office/drawing/2014/main" id="{0BA08834-5CD5-47BD-8537-EF5FA802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21" y="1945091"/>
            <a:ext cx="5041776" cy="37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77702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Sistema operacional / Arquitetura</a:t>
            </a:r>
          </a:p>
        </p:txBody>
      </p:sp>
      <p:pic>
        <p:nvPicPr>
          <p:cNvPr id="7170" name="Picture 2" descr="Resultado de imagem para windows rdp brute force">
            <a:extLst>
              <a:ext uri="{FF2B5EF4-FFF2-40B4-BE49-F238E27FC236}">
                <a16:creationId xmlns:a16="http://schemas.microsoft.com/office/drawing/2014/main" id="{4FA55D26-1FC8-4B17-93D3-BAECB56F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88" y="1553125"/>
            <a:ext cx="3239289" cy="196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windows rdp brute force">
            <a:extLst>
              <a:ext uri="{FF2B5EF4-FFF2-40B4-BE49-F238E27FC236}">
                <a16:creationId xmlns:a16="http://schemas.microsoft.com/office/drawing/2014/main" id="{D8A1E8C7-B26B-4CF1-9C6A-2CEACFEE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52" y="3643226"/>
            <a:ext cx="3107159" cy="31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4811B0C-44A4-4D40-8A57-611A28FC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96" y="1514984"/>
            <a:ext cx="5068086" cy="40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2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77702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Sistema operacional / Arquitetura</a:t>
            </a:r>
          </a:p>
          <a:p>
            <a:endParaRPr lang="pt-BR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2666FA-63D4-4706-A482-114DB87D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45" y="4326622"/>
            <a:ext cx="5054936" cy="23144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99A4A62-A0C0-438C-BB7E-3FF32FAF3AE2}"/>
              </a:ext>
            </a:extLst>
          </p:cNvPr>
          <p:cNvSpPr txBox="1"/>
          <p:nvPr/>
        </p:nvSpPr>
        <p:spPr>
          <a:xfrm>
            <a:off x="1005540" y="2572888"/>
            <a:ext cx="468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Banco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Banco NÃO deve que estar visível para 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Anti-vírus</a:t>
            </a:r>
            <a:r>
              <a:rPr lang="pt-BR" dirty="0"/>
              <a:t> prejudica performance do banco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Firewall funciona no modo </a:t>
            </a:r>
            <a:r>
              <a:rPr lang="pt-BR" dirty="0" err="1"/>
              <a:t>Whitelist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Somente DBA acessa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945BE94-96FC-48F7-BFBA-4BA18ED082DF}"/>
              </a:ext>
            </a:extLst>
          </p:cNvPr>
          <p:cNvSpPr txBox="1"/>
          <p:nvPr/>
        </p:nvSpPr>
        <p:spPr>
          <a:xfrm>
            <a:off x="6504265" y="2572888"/>
            <a:ext cx="4682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Aplicação tem que estar visível para a Web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Aplicação deve ter </a:t>
            </a:r>
            <a:r>
              <a:rPr lang="pt-BR" dirty="0" err="1"/>
              <a:t>anti-vírus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Firewall funciona no modo </a:t>
            </a:r>
            <a:r>
              <a:rPr lang="pt-BR" dirty="0" err="1"/>
              <a:t>Blacklist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Somente desenvolvedor acessa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C37E8B-9188-40DD-910A-45349358D116}"/>
              </a:ext>
            </a:extLst>
          </p:cNvPr>
          <p:cNvSpPr txBox="1"/>
          <p:nvPr/>
        </p:nvSpPr>
        <p:spPr>
          <a:xfrm>
            <a:off x="577702" y="1973020"/>
            <a:ext cx="814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Banco e Aplicação no mesmo servidor ?!</a:t>
            </a:r>
          </a:p>
        </p:txBody>
      </p:sp>
    </p:spTree>
    <p:extLst>
      <p:ext uri="{BB962C8B-B14F-4D97-AF65-F5344CB8AC3E}">
        <p14:creationId xmlns:p14="http://schemas.microsoft.com/office/powerpoint/2010/main" val="324174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Sistema operacional / Arquitetura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94480" y="1553125"/>
            <a:ext cx="83817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Cuidado com as extensões padrão (</a:t>
            </a:r>
            <a:r>
              <a:rPr lang="pt-BR" sz="2400" dirty="0" err="1"/>
              <a:t>Ransomware</a:t>
            </a:r>
            <a:r>
              <a:rPr lang="pt-B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Servidor de Banco &lt;&gt; Servidor de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Permissões mínimas para os usuários dos serviços do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Usuário local do servidor não acessa banco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Mantenha o Windows e o SQL atualizados (versão e updates)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Desative protocolos de rede não utilizados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Fuja dos padrões: Porta, Instância, </a:t>
            </a:r>
            <a:r>
              <a:rPr lang="pt-BR" sz="2400" dirty="0" err="1"/>
              <a:t>Database</a:t>
            </a:r>
            <a:r>
              <a:rPr lang="pt-BR" sz="2400" dirty="0"/>
              <a:t> Browser</a:t>
            </a:r>
          </a:p>
        </p:txBody>
      </p:sp>
    </p:spTree>
    <p:extLst>
      <p:ext uri="{BB962C8B-B14F-4D97-AF65-F5344CB8AC3E}">
        <p14:creationId xmlns:p14="http://schemas.microsoft.com/office/powerpoint/2010/main" val="305635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Surface </a:t>
            </a:r>
            <a:r>
              <a:rPr lang="pt-BR" sz="2800" dirty="0" err="1"/>
              <a:t>Area</a:t>
            </a:r>
            <a:r>
              <a:rPr lang="pt-BR" sz="2800" dirty="0"/>
              <a:t> </a:t>
            </a:r>
            <a:r>
              <a:rPr lang="pt-BR" sz="2800" dirty="0" err="1"/>
              <a:t>Configuration</a:t>
            </a: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B7527E-9B65-4704-8936-37559873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0" y="1686187"/>
            <a:ext cx="4577657" cy="40576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1F9339-0446-4C84-8A79-436D0E62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13" y="2222623"/>
            <a:ext cx="5613932" cy="298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7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Surface </a:t>
            </a:r>
            <a:r>
              <a:rPr lang="pt-BR" sz="2800" dirty="0" err="1"/>
              <a:t>Area</a:t>
            </a:r>
            <a:r>
              <a:rPr lang="pt-BR" sz="2800" dirty="0"/>
              <a:t> </a:t>
            </a:r>
            <a:r>
              <a:rPr lang="pt-BR" sz="2800" dirty="0" err="1"/>
              <a:t>Configuration</a:t>
            </a:r>
            <a:endParaRPr lang="pt-BR" sz="2800" dirty="0"/>
          </a:p>
        </p:txBody>
      </p:sp>
      <p:pic>
        <p:nvPicPr>
          <p:cNvPr id="10242" name="Picture 2" descr="Resultado de imagem para email attack">
            <a:extLst>
              <a:ext uri="{FF2B5EF4-FFF2-40B4-BE49-F238E27FC236}">
                <a16:creationId xmlns:a16="http://schemas.microsoft.com/office/drawing/2014/main" id="{1F4F00A1-FB11-47BD-80FC-8F500FCA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05" y="2940411"/>
            <a:ext cx="2349179" cy="187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www.imperva.com/blog/wp-content/uploads/sites/9/2018/02/COM-objects-and-OLE-stored-procedures.png">
            <a:extLst>
              <a:ext uri="{FF2B5EF4-FFF2-40B4-BE49-F238E27FC236}">
                <a16:creationId xmlns:a16="http://schemas.microsoft.com/office/drawing/2014/main" id="{5CF62F5C-325F-4FCC-A347-11CADFFA5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316" y="1824675"/>
            <a:ext cx="5811691" cy="393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15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2769196" y="2342112"/>
            <a:ext cx="66536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  <a:p>
            <a:pPr algn="ctr"/>
            <a:endParaRPr lang="pt-BR" sz="3600" b="1" dirty="0">
              <a:solidFill>
                <a:srgbClr val="A93E4E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pt-BR" sz="32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Você está deixando a chave embaixo do tapete?</a:t>
            </a:r>
          </a:p>
        </p:txBody>
      </p:sp>
    </p:spTree>
    <p:extLst>
      <p:ext uri="{BB962C8B-B14F-4D97-AF65-F5344CB8AC3E}">
        <p14:creationId xmlns:p14="http://schemas.microsoft.com/office/powerpoint/2010/main" val="126820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Surface </a:t>
            </a:r>
            <a:r>
              <a:rPr lang="pt-BR" sz="2800" dirty="0" err="1"/>
              <a:t>Area</a:t>
            </a:r>
            <a:r>
              <a:rPr lang="pt-BR" sz="2800" dirty="0"/>
              <a:t> </a:t>
            </a:r>
            <a:r>
              <a:rPr lang="pt-BR" sz="2800" dirty="0" err="1"/>
              <a:t>Configuration</a:t>
            </a:r>
            <a:endParaRPr lang="pt-BR" sz="2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94480" y="1553125"/>
            <a:ext cx="61586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Desative TUDO o que não esteja utilizando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Banco de dados não é aplicação!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/>
              <a:t>OLE Automation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/>
              <a:t>SQLCLR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 err="1"/>
              <a:t>xp_cmdshell</a:t>
            </a:r>
            <a:endParaRPr lang="pt-BR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/>
              <a:t>Python, 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 err="1"/>
              <a:t>DatabaseMail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Cuidado com </a:t>
            </a:r>
            <a:r>
              <a:rPr lang="pt-BR" sz="2400" dirty="0" err="1"/>
              <a:t>Linked</a:t>
            </a:r>
            <a:r>
              <a:rPr lang="pt-BR" sz="2400" dirty="0"/>
              <a:t> Server, OPENQUERY e OPENROWSET</a:t>
            </a:r>
          </a:p>
        </p:txBody>
      </p:sp>
      <p:pic>
        <p:nvPicPr>
          <p:cNvPr id="13318" name="Picture 6" descr="Resultado de imagem para clr sql server">
            <a:extLst>
              <a:ext uri="{FF2B5EF4-FFF2-40B4-BE49-F238E27FC236}">
                <a16:creationId xmlns:a16="http://schemas.microsoft.com/office/drawing/2014/main" id="{759DC443-050B-4569-9AF6-3432868C6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617" y="2017622"/>
            <a:ext cx="3139929" cy="23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3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Permissões</a:t>
            </a:r>
          </a:p>
        </p:txBody>
      </p:sp>
      <p:pic>
        <p:nvPicPr>
          <p:cNvPr id="8194" name="Picture 2" descr="Resultado de imagem para sql server sysadmin">
            <a:extLst>
              <a:ext uri="{FF2B5EF4-FFF2-40B4-BE49-F238E27FC236}">
                <a16:creationId xmlns:a16="http://schemas.microsoft.com/office/drawing/2014/main" id="{ED9684D4-ADBE-497D-8563-92FF61AD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26" y="2109901"/>
            <a:ext cx="3322042" cy="186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7D8507-FDCC-4BF9-AF77-0B02888A9B53}"/>
              </a:ext>
            </a:extLst>
          </p:cNvPr>
          <p:cNvSpPr txBox="1"/>
          <p:nvPr/>
        </p:nvSpPr>
        <p:spPr>
          <a:xfrm>
            <a:off x="1207573" y="1740569"/>
            <a:ext cx="338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sysadmin</a:t>
            </a:r>
            <a:endParaRPr lang="pt-BR" dirty="0"/>
          </a:p>
        </p:txBody>
      </p:sp>
      <p:pic>
        <p:nvPicPr>
          <p:cNvPr id="8196" name="Picture 4" descr="Resultado de imagem para trustworthy">
            <a:extLst>
              <a:ext uri="{FF2B5EF4-FFF2-40B4-BE49-F238E27FC236}">
                <a16:creationId xmlns:a16="http://schemas.microsoft.com/office/drawing/2014/main" id="{64A748EB-79C3-4F1D-B1E6-511D4559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2955"/>
            <a:ext cx="3532989" cy="247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impersonate">
            <a:extLst>
              <a:ext uri="{FF2B5EF4-FFF2-40B4-BE49-F238E27FC236}">
                <a16:creationId xmlns:a16="http://schemas.microsoft.com/office/drawing/2014/main" id="{D13615CD-AD09-47F4-90E9-2E9B76D97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918" y="4492774"/>
            <a:ext cx="3647289" cy="20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269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Permissões</a:t>
            </a:r>
          </a:p>
        </p:txBody>
      </p:sp>
      <p:pic>
        <p:nvPicPr>
          <p:cNvPr id="13314" name="Picture 2" descr="Resultado de imagem para database access">
            <a:extLst>
              <a:ext uri="{FF2B5EF4-FFF2-40B4-BE49-F238E27FC236}">
                <a16:creationId xmlns:a16="http://schemas.microsoft.com/office/drawing/2014/main" id="{12F475E6-AAF0-4FBB-93D8-4C4F9609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08" y="1937856"/>
            <a:ext cx="3549240" cy="35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94480" y="1553125"/>
            <a:ext cx="61586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Permissões mínimas! SEMPRE!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Cuidado com server e </a:t>
            </a:r>
            <a:r>
              <a:rPr lang="pt-BR" sz="2400" dirty="0" err="1"/>
              <a:t>database</a:t>
            </a:r>
            <a:r>
              <a:rPr lang="pt-BR" sz="2400" dirty="0"/>
              <a:t>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Evite Bancos TRUSTWORTHY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Evite </a:t>
            </a:r>
            <a:r>
              <a:rPr lang="pt-BR" sz="2400" dirty="0" err="1"/>
              <a:t>db_owner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Audite e monitore tudo! Até erros!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Revisão constante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9091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Usuários e Senhas</a:t>
            </a:r>
          </a:p>
        </p:txBody>
      </p:sp>
      <p:pic>
        <p:nvPicPr>
          <p:cNvPr id="15362" name="Picture 2" descr="Resultado de imagem para passwords">
            <a:extLst>
              <a:ext uri="{FF2B5EF4-FFF2-40B4-BE49-F238E27FC236}">
                <a16:creationId xmlns:a16="http://schemas.microsoft.com/office/drawing/2014/main" id="{9379908B-024C-47DC-BCF9-520135F57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11" y="1925842"/>
            <a:ext cx="4583671" cy="256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7A8C05-BBAB-42C6-810A-C0BDE0A5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844" y="5052914"/>
            <a:ext cx="5781675" cy="1485900"/>
          </a:xfrm>
          <a:prstGeom prst="rect">
            <a:avLst/>
          </a:prstGeom>
        </p:spPr>
      </p:pic>
      <p:pic>
        <p:nvPicPr>
          <p:cNvPr id="15366" name="Picture 6" descr="Resultado de imagem para password never change">
            <a:extLst>
              <a:ext uri="{FF2B5EF4-FFF2-40B4-BE49-F238E27FC236}">
                <a16:creationId xmlns:a16="http://schemas.microsoft.com/office/drawing/2014/main" id="{55885E4F-7B21-4393-991E-6B3BA9C9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5842"/>
            <a:ext cx="45339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87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Usuários e Senhas</a:t>
            </a:r>
          </a:p>
        </p:txBody>
      </p:sp>
      <p:pic>
        <p:nvPicPr>
          <p:cNvPr id="16386" name="Picture 2" descr="Resultado de imagem para dirceu resende senha frÃ¡gil">
            <a:extLst>
              <a:ext uri="{FF2B5EF4-FFF2-40B4-BE49-F238E27FC236}">
                <a16:creationId xmlns:a16="http://schemas.microsoft.com/office/drawing/2014/main" id="{A55937DE-89A9-4F82-9013-4205157F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68" y="1626698"/>
            <a:ext cx="3316229" cy="26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dirceu resende usuÃ¡rio sa">
            <a:extLst>
              <a:ext uri="{FF2B5EF4-FFF2-40B4-BE49-F238E27FC236}">
                <a16:creationId xmlns:a16="http://schemas.microsoft.com/office/drawing/2014/main" id="{005659EF-E364-4E30-9A30-964253D6F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68" y="4478061"/>
            <a:ext cx="35147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esultado de imagem para dirceu resende usuÃ¡rio sa">
            <a:extLst>
              <a:ext uri="{FF2B5EF4-FFF2-40B4-BE49-F238E27FC236}">
                <a16:creationId xmlns:a16="http://schemas.microsoft.com/office/drawing/2014/main" id="{B0FAADE7-8561-4BC4-8A14-16D651C6B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29" y="1430014"/>
            <a:ext cx="4348249" cy="39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55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Usuários e Senhas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94479" y="1553125"/>
            <a:ext cx="10218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Usuário “</a:t>
            </a:r>
            <a:r>
              <a:rPr lang="pt-BR" sz="2400" dirty="0" err="1"/>
              <a:t>sa</a:t>
            </a:r>
            <a:r>
              <a:rPr lang="pt-BR" sz="2400" dirty="0"/>
              <a:t>” DESATIVADO e RENOMEADO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Windows </a:t>
            </a:r>
            <a:r>
              <a:rPr lang="pt-BR" sz="2400" dirty="0" err="1"/>
              <a:t>Authentication</a:t>
            </a:r>
            <a:r>
              <a:rPr lang="pt-BR" sz="2400" dirty="0"/>
              <a:t> sempre que possível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Política de complexidade de senha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Política de expiração de senha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Analise as falhas de login (</a:t>
            </a:r>
            <a:r>
              <a:rPr lang="pt-BR" sz="2400" dirty="0" err="1"/>
              <a:t>Brute</a:t>
            </a:r>
            <a:r>
              <a:rPr lang="pt-BR" sz="2400" dirty="0"/>
              <a:t> force </a:t>
            </a:r>
            <a:r>
              <a:rPr lang="pt-BR" sz="2400" dirty="0" err="1"/>
              <a:t>attack</a:t>
            </a:r>
            <a:r>
              <a:rPr lang="pt-B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Simplifique a segurança: Remova usuários órfãos e/ou sem permissões</a:t>
            </a:r>
          </a:p>
        </p:txBody>
      </p:sp>
      <p:pic>
        <p:nvPicPr>
          <p:cNvPr id="14338" name="Picture 2" descr="Resultado de imagem para passwords">
            <a:extLst>
              <a:ext uri="{FF2B5EF4-FFF2-40B4-BE49-F238E27FC236}">
                <a16:creationId xmlns:a16="http://schemas.microsoft.com/office/drawing/2014/main" id="{E8775DD1-9577-4DBD-A906-904FB56D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42" y="1937920"/>
            <a:ext cx="3505504" cy="216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63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Criptografia e Mascaramento</a:t>
            </a:r>
          </a:p>
        </p:txBody>
      </p:sp>
      <p:pic>
        <p:nvPicPr>
          <p:cNvPr id="18438" name="Picture 6" descr="Resultado de imagem para always encrypted">
            <a:extLst>
              <a:ext uri="{FF2B5EF4-FFF2-40B4-BE49-F238E27FC236}">
                <a16:creationId xmlns:a16="http://schemas.microsoft.com/office/drawing/2014/main" id="{675C9C5B-9BC3-46E9-BCD1-E98F162B6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771" y="2091780"/>
            <a:ext cx="88677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373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Criptografia e Mascaramento</a:t>
            </a:r>
          </a:p>
        </p:txBody>
      </p:sp>
      <p:pic>
        <p:nvPicPr>
          <p:cNvPr id="9" name="Picture 2" descr="Resultado de imagem para database mask">
            <a:extLst>
              <a:ext uri="{FF2B5EF4-FFF2-40B4-BE49-F238E27FC236}">
                <a16:creationId xmlns:a16="http://schemas.microsoft.com/office/drawing/2014/main" id="{D244AD38-9373-4597-BDD7-97BB9DDA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881" y="2537740"/>
            <a:ext cx="7091494" cy="2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75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Criptografia e Mascaramento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94479" y="1553125"/>
            <a:ext cx="10218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17412" name="Picture 4" descr="Resultado de imagem para sql server data classification">
            <a:extLst>
              <a:ext uri="{FF2B5EF4-FFF2-40B4-BE49-F238E27FC236}">
                <a16:creationId xmlns:a16="http://schemas.microsoft.com/office/drawing/2014/main" id="{1F14CBA1-02BD-4F35-868E-3197487F9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527" y="1553125"/>
            <a:ext cx="7264938" cy="48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75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Criptografia e Mascaramento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602868" y="1695738"/>
            <a:ext cx="10218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Dynamic</a:t>
            </a:r>
            <a:r>
              <a:rPr lang="pt-BR" sz="2400" dirty="0"/>
              <a:t> Data </a:t>
            </a:r>
            <a:r>
              <a:rPr lang="pt-BR" sz="2400" dirty="0" err="1"/>
              <a:t>Masking</a:t>
            </a:r>
            <a:r>
              <a:rPr lang="pt-BR" sz="2400" dirty="0"/>
              <a:t> é fácil de implementar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Nem o DBA visualiza colunas com Always </a:t>
            </a:r>
            <a:r>
              <a:rPr lang="pt-BR" sz="2400" dirty="0" err="1"/>
              <a:t>Encrypted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Identifique colunas sensíveis: </a:t>
            </a:r>
            <a:r>
              <a:rPr lang="pt-BR" sz="2400" dirty="0" err="1"/>
              <a:t>Dynamic</a:t>
            </a:r>
            <a:r>
              <a:rPr lang="pt-BR" sz="2400" dirty="0"/>
              <a:t> Data </a:t>
            </a:r>
            <a:r>
              <a:rPr lang="pt-BR" sz="2400" dirty="0" err="1"/>
              <a:t>Masking</a:t>
            </a:r>
            <a:r>
              <a:rPr lang="pt-BR" sz="2400" dirty="0"/>
              <a:t> + Always </a:t>
            </a:r>
            <a:r>
              <a:rPr lang="pt-BR" sz="2400" dirty="0" err="1"/>
              <a:t>Encrypted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RLS: O usuário só deve visualizar o que lhe convém!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TLS 1.2: Dados trafegados pela rede, entre cliente e servidor, de forma segura</a:t>
            </a:r>
          </a:p>
        </p:txBody>
      </p:sp>
    </p:spTree>
    <p:extLst>
      <p:ext uri="{BB962C8B-B14F-4D97-AF65-F5344CB8AC3E}">
        <p14:creationId xmlns:p14="http://schemas.microsoft.com/office/powerpoint/2010/main" val="33601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94480" y="319186"/>
            <a:ext cx="3027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Apresentação</a:t>
            </a:r>
          </a:p>
        </p:txBody>
      </p:sp>
      <p:pic>
        <p:nvPicPr>
          <p:cNvPr id="15" name="Imagem 14" descr="Uma imagem contendo sinal, ao ar livre, céu, texto&#10;&#10;Descrição gerada automaticamente">
            <a:extLst>
              <a:ext uri="{FF2B5EF4-FFF2-40B4-BE49-F238E27FC236}">
                <a16:creationId xmlns:a16="http://schemas.microsoft.com/office/drawing/2014/main" id="{E360F651-1908-4456-9B95-760A5FAA7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209" y="1826491"/>
            <a:ext cx="2024221" cy="3205017"/>
          </a:xfrm>
          <a:prstGeom prst="rect">
            <a:avLst/>
          </a:prstGeom>
        </p:spPr>
      </p:pic>
      <p:pic>
        <p:nvPicPr>
          <p:cNvPr id="1026" name="Picture 2" descr="Resultado de imagem para dirceu resende">
            <a:extLst>
              <a:ext uri="{FF2B5EF4-FFF2-40B4-BE49-F238E27FC236}">
                <a16:creationId xmlns:a16="http://schemas.microsoft.com/office/drawing/2014/main" id="{24DB4AED-FF11-4759-B736-6198B770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34" y="2120106"/>
            <a:ext cx="18192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edro galvÃ£o jÃºnior">
            <a:extLst>
              <a:ext uri="{FF2B5EF4-FFF2-40B4-BE49-F238E27FC236}">
                <a16:creationId xmlns:a16="http://schemas.microsoft.com/office/drawing/2014/main" id="{8BD24596-3B3A-4246-B763-3211877EE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04"/>
          <a:stretch/>
        </p:blipFill>
        <p:spPr bwMode="auto">
          <a:xfrm>
            <a:off x="3220234" y="4317829"/>
            <a:ext cx="1819275" cy="192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020887-B5E2-4D25-B937-CDBA30D6F036}"/>
              </a:ext>
            </a:extLst>
          </p:cNvPr>
          <p:cNvSpPr txBox="1"/>
          <p:nvPr/>
        </p:nvSpPr>
        <p:spPr>
          <a:xfrm>
            <a:off x="5039509" y="2120106"/>
            <a:ext cx="43477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Dirceu Resende</a:t>
            </a:r>
            <a:br>
              <a:rPr lang="pt-BR" b="1" dirty="0"/>
            </a:br>
            <a:r>
              <a:rPr lang="pt-BR" sz="1600" dirty="0"/>
              <a:t>Consultor SQL Server e BI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/>
              <a:t>Microsoft MVP Data Platform</a:t>
            </a:r>
          </a:p>
          <a:p>
            <a:r>
              <a:rPr lang="pt-BR" sz="1600" b="1" dirty="0">
                <a:hlinkClick r:id="rId5"/>
              </a:rPr>
              <a:t>https://www.dirceuresende.com/</a:t>
            </a:r>
            <a:endParaRPr lang="pt-BR" sz="1600" b="1" dirty="0"/>
          </a:p>
          <a:p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6E0DA6-1877-4CEE-997A-326D302D14C4}"/>
              </a:ext>
            </a:extLst>
          </p:cNvPr>
          <p:cNvSpPr txBox="1"/>
          <p:nvPr/>
        </p:nvSpPr>
        <p:spPr>
          <a:xfrm>
            <a:off x="5039509" y="4278362"/>
            <a:ext cx="43477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Junior Galvão</a:t>
            </a:r>
            <a:br>
              <a:rPr lang="pt-BR" b="1" dirty="0"/>
            </a:br>
            <a:r>
              <a:rPr lang="pt-BR" sz="1600" dirty="0"/>
              <a:t>Professor e Consultor SQL Server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/>
              <a:t>Microsoft MVP Data Platform</a:t>
            </a:r>
          </a:p>
          <a:p>
            <a:r>
              <a:rPr lang="pt-BR" sz="1600" b="1" dirty="0">
                <a:hlinkClick r:id="rId6"/>
              </a:rPr>
              <a:t>https://pedrogalvaojunior.wordpress.com/</a:t>
            </a:r>
            <a:endParaRPr lang="pt-BR" sz="1600" b="1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57569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80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Armazenamento</a:t>
            </a:r>
          </a:p>
        </p:txBody>
      </p:sp>
      <p:pic>
        <p:nvPicPr>
          <p:cNvPr id="19460" name="Picture 4" descr="Resultado de imagem para sql server transparent data encryption">
            <a:extLst>
              <a:ext uri="{FF2B5EF4-FFF2-40B4-BE49-F238E27FC236}">
                <a16:creationId xmlns:a16="http://schemas.microsoft.com/office/drawing/2014/main" id="{28899BEF-FD19-4004-88F8-189EA2DB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465" y="1969065"/>
            <a:ext cx="8276351" cy="38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50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79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Armazenamento</a:t>
            </a:r>
          </a:p>
        </p:txBody>
      </p:sp>
      <p:pic>
        <p:nvPicPr>
          <p:cNvPr id="6" name="Picture 2" descr="Resultado de imagem para sql server backup to url">
            <a:extLst>
              <a:ext uri="{FF2B5EF4-FFF2-40B4-BE49-F238E27FC236}">
                <a16:creationId xmlns:a16="http://schemas.microsoft.com/office/drawing/2014/main" id="{13DD570F-461A-41FA-8B1C-A2DB34DE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467" y="2437920"/>
            <a:ext cx="4094090" cy="270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25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79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Armazenamento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94479" y="1553125"/>
            <a:ext cx="10218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Utilize TDE sempre que possível (data, log e </a:t>
            </a:r>
            <a:r>
              <a:rPr lang="pt-BR" sz="2400" dirty="0" err="1"/>
              <a:t>bkp</a:t>
            </a:r>
            <a:r>
              <a:rPr lang="pt-B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Backup armazenado fisicamente longe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Utilize a nuvem para armazenar seus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Evite extensões padrão (</a:t>
            </a:r>
            <a:r>
              <a:rPr lang="pt-BR" sz="2400" dirty="0" err="1"/>
              <a:t>Ransomware</a:t>
            </a:r>
            <a:r>
              <a:rPr lang="pt-B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Utilize uma boa estratégia de backup (FULL + DIFF +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Utilize soluções de alta disponibilidade e/ou replicação</a:t>
            </a:r>
          </a:p>
        </p:txBody>
      </p:sp>
      <p:pic>
        <p:nvPicPr>
          <p:cNvPr id="17410" name="Picture 2" descr="Resultado de imagem para sql server crypt">
            <a:extLst>
              <a:ext uri="{FF2B5EF4-FFF2-40B4-BE49-F238E27FC236}">
                <a16:creationId xmlns:a16="http://schemas.microsoft.com/office/drawing/2014/main" id="{00D46093-B1AA-4182-B9A3-BB852739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088" y="1430014"/>
            <a:ext cx="2952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526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79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Ataques</a:t>
            </a:r>
          </a:p>
        </p:txBody>
      </p:sp>
      <p:pic>
        <p:nvPicPr>
          <p:cNvPr id="1026" name="Picture 2" descr="Resultado de imagem para sql server attack">
            <a:extLst>
              <a:ext uri="{FF2B5EF4-FFF2-40B4-BE49-F238E27FC236}">
                <a16:creationId xmlns:a16="http://schemas.microsoft.com/office/drawing/2014/main" id="{64DE7D63-80BE-41FE-879F-6F27109E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509" y="2487107"/>
            <a:ext cx="3979003" cy="279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sql server attack">
            <a:extLst>
              <a:ext uri="{FF2B5EF4-FFF2-40B4-BE49-F238E27FC236}">
                <a16:creationId xmlns:a16="http://schemas.microsoft.com/office/drawing/2014/main" id="{F83F8CCE-848C-4DEF-89E0-5418C302C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738" y="1430014"/>
            <a:ext cx="31813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738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79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Ataques</a:t>
            </a:r>
          </a:p>
        </p:txBody>
      </p:sp>
      <p:pic>
        <p:nvPicPr>
          <p:cNvPr id="3074" name="Picture 2" descr="Resultado de imagem para xp_cmdshell attack">
            <a:extLst>
              <a:ext uri="{FF2B5EF4-FFF2-40B4-BE49-F238E27FC236}">
                <a16:creationId xmlns:a16="http://schemas.microsoft.com/office/drawing/2014/main" id="{0881969D-E1A1-4A96-AD76-886598938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71"/>
          <a:stretch/>
        </p:blipFill>
        <p:spPr bwMode="auto">
          <a:xfrm>
            <a:off x="1807405" y="2037006"/>
            <a:ext cx="2729900" cy="278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5B28753-4957-4A34-BD61-056244C2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36" y="2205036"/>
            <a:ext cx="47339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3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79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Ataques</a:t>
            </a:r>
          </a:p>
        </p:txBody>
      </p:sp>
      <p:pic>
        <p:nvPicPr>
          <p:cNvPr id="4102" name="Picture 6" descr="Resultado de imagem para mssql_payload">
            <a:extLst>
              <a:ext uri="{FF2B5EF4-FFF2-40B4-BE49-F238E27FC236}">
                <a16:creationId xmlns:a16="http://schemas.microsoft.com/office/drawing/2014/main" id="{CD559740-B2CB-4128-AC5C-19C47A6B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90" y="1678544"/>
            <a:ext cx="7585221" cy="44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89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79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Ataques</a:t>
            </a:r>
          </a:p>
        </p:txBody>
      </p:sp>
      <p:pic>
        <p:nvPicPr>
          <p:cNvPr id="5122" name="Picture 2" descr="Resultado de imagem para mssql_payload">
            <a:extLst>
              <a:ext uri="{FF2B5EF4-FFF2-40B4-BE49-F238E27FC236}">
                <a16:creationId xmlns:a16="http://schemas.microsoft.com/office/drawing/2014/main" id="{CCCEB474-2751-4A14-A918-83690D05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87" y="2079728"/>
            <a:ext cx="710565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504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79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Ataques</a:t>
            </a:r>
          </a:p>
        </p:txBody>
      </p:sp>
      <p:pic>
        <p:nvPicPr>
          <p:cNvPr id="6146" name="Picture 2" descr="Resultado de imagem para sql server brute force attack">
            <a:extLst>
              <a:ext uri="{FF2B5EF4-FFF2-40B4-BE49-F238E27FC236}">
                <a16:creationId xmlns:a16="http://schemas.microsoft.com/office/drawing/2014/main" id="{B77D496F-2370-4699-924D-01A908CE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74" y="1854054"/>
            <a:ext cx="730567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652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94480" y="319186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Análise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3574E5-14C5-43C7-925F-4817FE20B35F}"/>
              </a:ext>
            </a:extLst>
          </p:cNvPr>
          <p:cNvSpPr txBox="1"/>
          <p:nvPr/>
        </p:nvSpPr>
        <p:spPr>
          <a:xfrm>
            <a:off x="789963" y="2929342"/>
            <a:ext cx="10612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Como identificar possíveis pontos de melhorias e brechas na segurança do meu ambiente ?</a:t>
            </a:r>
            <a:endParaRPr lang="pt-BR" sz="3200" b="1" dirty="0">
              <a:solidFill>
                <a:srgbClr val="A93E4E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1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Análise Geral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79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Identificando possíveis brechas no ambiente</a:t>
            </a:r>
          </a:p>
        </p:txBody>
      </p:sp>
      <p:pic>
        <p:nvPicPr>
          <p:cNvPr id="7170" name="Picture 2" descr="Resultado de imagem para sql server vulnerabilities">
            <a:extLst>
              <a:ext uri="{FF2B5EF4-FFF2-40B4-BE49-F238E27FC236}">
                <a16:creationId xmlns:a16="http://schemas.microsoft.com/office/drawing/2014/main" id="{4A4A8C06-53A2-47C7-B0D2-A3307127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57" y="1430014"/>
            <a:ext cx="8011486" cy="500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02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FDDA506-492D-42D7-9507-BA567E92C534}"/>
              </a:ext>
            </a:extLst>
          </p:cNvPr>
          <p:cNvSpPr txBox="1">
            <a:spLocks/>
          </p:cNvSpPr>
          <p:nvPr/>
        </p:nvSpPr>
        <p:spPr>
          <a:xfrm>
            <a:off x="1599063" y="2597336"/>
            <a:ext cx="8532227" cy="4142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u="none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pt-BR" dirty="0"/>
              <a:t>Toda a renda obtida com a venda dos ingressos para o MVPConf LATAM 2019 serão doados para cinco Entidades beneficentes.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Uma em cada região do Brasil!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Consulte no site as Entidades beneficiadas!</a:t>
            </a:r>
          </a:p>
          <a:p>
            <a:endParaRPr lang="pt-BR" dirty="0"/>
          </a:p>
          <a:p>
            <a:r>
              <a:rPr lang="pt-BR" b="1" dirty="0"/>
              <a:t>MVPConf.com.br</a:t>
            </a:r>
          </a:p>
        </p:txBody>
      </p:sp>
    </p:spTree>
    <p:extLst>
      <p:ext uri="{BB962C8B-B14F-4D97-AF65-F5344CB8AC3E}">
        <p14:creationId xmlns:p14="http://schemas.microsoft.com/office/powerpoint/2010/main" val="5244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Análise Geral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94479" y="906794"/>
            <a:ext cx="1000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Identificando possíveis brechas no ambiente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2F42AB-4573-4BF8-906C-CB2D64AF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1" y="1553125"/>
            <a:ext cx="10715538" cy="50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78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94480" y="319186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Desafio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BD6A65-4D61-47EF-B987-AC9A470B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2441239"/>
            <a:ext cx="74009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9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94480" y="319186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Demos</a:t>
            </a:r>
          </a:p>
        </p:txBody>
      </p:sp>
      <p:pic>
        <p:nvPicPr>
          <p:cNvPr id="8194" name="Picture 2" descr="Resultado de imagem para fabricio lima sql">
            <a:extLst>
              <a:ext uri="{FF2B5EF4-FFF2-40B4-BE49-F238E27FC236}">
                <a16:creationId xmlns:a16="http://schemas.microsoft.com/office/drawing/2014/main" id="{C3DE5BA1-D11D-4E98-AB5C-071F0E44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5" y="2340528"/>
            <a:ext cx="1697198" cy="16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tiago neves sql">
            <a:extLst>
              <a:ext uri="{FF2B5EF4-FFF2-40B4-BE49-F238E27FC236}">
                <a16:creationId xmlns:a16="http://schemas.microsoft.com/office/drawing/2014/main" id="{D42A2CBB-2518-478F-AEFD-1EDB66EC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18" y="4371566"/>
            <a:ext cx="1348967" cy="180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edvaldo castro sql">
            <a:extLst>
              <a:ext uri="{FF2B5EF4-FFF2-40B4-BE49-F238E27FC236}">
                <a16:creationId xmlns:a16="http://schemas.microsoft.com/office/drawing/2014/main" id="{BA348DD6-A499-41D0-84E5-068B8D11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12" y="1700665"/>
            <a:ext cx="1454092" cy="145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m para caio amante">
            <a:extLst>
              <a:ext uri="{FF2B5EF4-FFF2-40B4-BE49-F238E27FC236}">
                <a16:creationId xmlns:a16="http://schemas.microsoft.com/office/drawing/2014/main" id="{31DC6A04-7E1A-45EA-9E2C-A53F157A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928" y="3429000"/>
            <a:ext cx="1642524" cy="164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esultado de imagem para rafael mendonÃ§a power bi">
            <a:extLst>
              <a:ext uri="{FF2B5EF4-FFF2-40B4-BE49-F238E27FC236}">
                <a16:creationId xmlns:a16="http://schemas.microsoft.com/office/drawing/2014/main" id="{BDE59CB8-67E2-4C5F-AA95-153C11CB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52" y="1333850"/>
            <a:ext cx="1623270" cy="16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Resultado de imagem para luiz vitor franÃ§a lima">
            <a:extLst>
              <a:ext uri="{FF2B5EF4-FFF2-40B4-BE49-F238E27FC236}">
                <a16:creationId xmlns:a16="http://schemas.microsoft.com/office/drawing/2014/main" id="{49BD5F5C-8847-46CD-9B3B-2218126B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995" y="3590487"/>
            <a:ext cx="1605099" cy="241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Resultado de imagem para wiluey">
            <a:extLst>
              <a:ext uri="{FF2B5EF4-FFF2-40B4-BE49-F238E27FC236}">
                <a16:creationId xmlns:a16="http://schemas.microsoft.com/office/drawing/2014/main" id="{07C0190C-4A8D-48A7-AF94-DE37E77B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176" y="1059724"/>
            <a:ext cx="15049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esultado de imagem para fabiano amorim">
            <a:extLst>
              <a:ext uri="{FF2B5EF4-FFF2-40B4-BE49-F238E27FC236}">
                <a16:creationId xmlns:a16="http://schemas.microsoft.com/office/drawing/2014/main" id="{86172683-1223-40C6-AFD8-CA50CC99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549" y="336460"/>
            <a:ext cx="1853006" cy="185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Resultado de imagem para rodrigo ribeiro gomes">
            <a:extLst>
              <a:ext uri="{FF2B5EF4-FFF2-40B4-BE49-F238E27FC236}">
                <a16:creationId xmlns:a16="http://schemas.microsoft.com/office/drawing/2014/main" id="{FA9A20E9-202F-45CD-80F5-07D5940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02" y="3512801"/>
            <a:ext cx="1934448" cy="193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Resultado de imagem para rafael dos santos mvp">
            <a:extLst>
              <a:ext uri="{FF2B5EF4-FFF2-40B4-BE49-F238E27FC236}">
                <a16:creationId xmlns:a16="http://schemas.microsoft.com/office/drawing/2014/main" id="{66DAC2CF-D56D-49B6-9B1A-7598AB85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967" y="2625753"/>
            <a:ext cx="2260833" cy="226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567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186107" y="310308"/>
            <a:ext cx="401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Sorteio de Brindes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241C2F-8838-4408-A034-25DFA0A5B06A}"/>
              </a:ext>
            </a:extLst>
          </p:cNvPr>
          <p:cNvSpPr txBox="1">
            <a:spLocks/>
          </p:cNvSpPr>
          <p:nvPr/>
        </p:nvSpPr>
        <p:spPr>
          <a:xfrm>
            <a:off x="2303073" y="2122227"/>
            <a:ext cx="7320123" cy="3465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Somente participarão dos sorteios os participantes que estiverem inscritos nas palestras e responderem as pesquisas de satisfação.</a:t>
            </a:r>
          </a:p>
        </p:txBody>
      </p:sp>
    </p:spTree>
    <p:extLst>
      <p:ext uri="{BB962C8B-B14F-4D97-AF65-F5344CB8AC3E}">
        <p14:creationId xmlns:p14="http://schemas.microsoft.com/office/powerpoint/2010/main" val="4135627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0BE7896-F7E6-41EE-9FED-C425EF0F9E4E}"/>
              </a:ext>
            </a:extLst>
          </p:cNvPr>
          <p:cNvSpPr txBox="1"/>
          <p:nvPr/>
        </p:nvSpPr>
        <p:spPr>
          <a:xfrm>
            <a:off x="6218786" y="3109948"/>
            <a:ext cx="2664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40038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O que é Segurança?</a:t>
            </a:r>
          </a:p>
        </p:txBody>
      </p:sp>
      <p:pic>
        <p:nvPicPr>
          <p:cNvPr id="2050" name="Picture 2" descr="Resultado de imagem para secured system">
            <a:extLst>
              <a:ext uri="{FF2B5EF4-FFF2-40B4-BE49-F238E27FC236}">
                <a16:creationId xmlns:a16="http://schemas.microsoft.com/office/drawing/2014/main" id="{0CD68D2E-5418-4CC0-997C-EAA6E489C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88" y="1542919"/>
            <a:ext cx="3372024" cy="17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secured system">
            <a:extLst>
              <a:ext uri="{FF2B5EF4-FFF2-40B4-BE49-F238E27FC236}">
                <a16:creationId xmlns:a16="http://schemas.microsoft.com/office/drawing/2014/main" id="{7A3C67A7-8C75-48D3-A435-23C885EFC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24" y="1057013"/>
            <a:ext cx="4118033" cy="23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firewall">
            <a:extLst>
              <a:ext uri="{FF2B5EF4-FFF2-40B4-BE49-F238E27FC236}">
                <a16:creationId xmlns:a16="http://schemas.microsoft.com/office/drawing/2014/main" id="{9703421B-F211-4F77-917D-3E46AA97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88" y="4129087"/>
            <a:ext cx="3812357" cy="23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sql server crypt">
            <a:extLst>
              <a:ext uri="{FF2B5EF4-FFF2-40B4-BE49-F238E27FC236}">
                <a16:creationId xmlns:a16="http://schemas.microsoft.com/office/drawing/2014/main" id="{1AE067A5-F54B-4EF8-8962-2E129CA1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24" y="4193606"/>
            <a:ext cx="4414269" cy="166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28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O que é Segurança?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687897" y="1224793"/>
            <a:ext cx="1000806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Em termos gerais</a:t>
            </a:r>
            <a:br>
              <a:rPr lang="pt-BR" sz="2400" b="1" dirty="0"/>
            </a:br>
            <a:r>
              <a:rPr lang="pt-BR" sz="2400" dirty="0"/>
              <a:t>Confiança, garantia, firmeza, estabilidade e certeza.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Na segurança da informação</a:t>
            </a:r>
            <a:br>
              <a:rPr lang="pt-BR" sz="2400" b="1" dirty="0"/>
            </a:br>
            <a:r>
              <a:rPr lang="pt-BR" sz="2400" dirty="0"/>
              <a:t>Proteção de um conjunto de dados, sejam eles pessoais ou de uma empresa, para que não sejam consultados, copiados ou alterados por indivíduos não autorizados.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Fundamentos ou Pilares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Confidencialidade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Integridade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Disponibilidade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4080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A93E4E"/>
                </a:solidFill>
                <a:latin typeface="Roboto" pitchFamily="2" charset="0"/>
                <a:ea typeface="Roboto" pitchFamily="2" charset="0"/>
              </a:rPr>
              <a:t>Pilares da Segurança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654341" y="1224793"/>
            <a:ext cx="10041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Confidencialidade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Somente pessoas autorizadas podem ter acesso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Integridade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Dados não podem ser modificados sem autorização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Disponibilidade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Informação disponível quando necessária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4" name="Picture 2" descr="http://www.tfzseg.com.br/blog/wp-content/uploads/2017/07/unnamed.png">
            <a:extLst>
              <a:ext uri="{FF2B5EF4-FFF2-40B4-BE49-F238E27FC236}">
                <a16:creationId xmlns:a16="http://schemas.microsoft.com/office/drawing/2014/main" id="{5EB318F7-1C08-4877-9CA5-8A181AF5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18" y="1444766"/>
            <a:ext cx="3819150" cy="36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9862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671F94092F93E42A8532C26BCA1BD83" ma:contentTypeVersion="4" ma:contentTypeDescription="Crie um novo documento." ma:contentTypeScope="" ma:versionID="56c96aa78791f5d4ea044ea0a8cd5ca0">
  <xsd:schema xmlns:xsd="http://www.w3.org/2001/XMLSchema" xmlns:xs="http://www.w3.org/2001/XMLSchema" xmlns:p="http://schemas.microsoft.com/office/2006/metadata/properties" xmlns:ns2="12aa8475-cb6a-468a-8a3f-d60f865843ce" targetNamespace="http://schemas.microsoft.com/office/2006/metadata/properties" ma:root="true" ma:fieldsID="3aba04dda890bc3b5d5cd8ec7ff4244e" ns2:_="">
    <xsd:import namespace="12aa8475-cb6a-468a-8a3f-d60f865843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a8475-cb6a-468a-8a3f-d60f865843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5F528D-890C-4E08-B5E4-BD98BBA095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8FAB9C-6467-4744-A4BE-423B79EB52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aa8475-cb6a-468a-8a3f-d60f865843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51737E-B273-4614-88E9-9CE35BB18AA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12aa8475-cb6a-468a-8a3f-d60f865843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650</Words>
  <Application>Microsoft Office PowerPoint</Application>
  <PresentationFormat>Widescreen</PresentationFormat>
  <Paragraphs>197</Paragraphs>
  <Slides>44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12</vt:i4>
      </vt:variant>
      <vt:variant>
        <vt:lpstr>Títulos de slides</vt:lpstr>
      </vt:variant>
      <vt:variant>
        <vt:i4>44</vt:i4>
      </vt:variant>
    </vt:vector>
  </HeadingPairs>
  <TitlesOfParts>
    <vt:vector size="63" baseType="lpstr">
      <vt:lpstr>Arial</vt:lpstr>
      <vt:lpstr>Calibri</vt:lpstr>
      <vt:lpstr>Calibri Light</vt:lpstr>
      <vt:lpstr>Roboto</vt:lpstr>
      <vt:lpstr>Segoe UI</vt:lpstr>
      <vt:lpstr>Segoe UI Light</vt:lpstr>
      <vt:lpstr>Wingdings</vt:lpstr>
      <vt:lpstr>Tema do Office</vt:lpstr>
      <vt:lpstr>1_Tema do Office</vt:lpstr>
      <vt:lpstr>2_Tema do Office</vt:lpstr>
      <vt:lpstr>7_Tema do Office</vt:lpstr>
      <vt:lpstr>3_Tema do Office</vt:lpstr>
      <vt:lpstr>6_Tema do Office</vt:lpstr>
      <vt:lpstr>4_Tema do Office</vt:lpstr>
      <vt:lpstr>5_Tema do Office</vt:lpstr>
      <vt:lpstr>8_Tema do Office</vt:lpstr>
      <vt:lpstr>9_Tema do Office</vt:lpstr>
      <vt:lpstr>10_Tema do Office</vt:lpstr>
      <vt:lpstr>11_Tema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Augusto Mello</dc:creator>
  <cp:lastModifiedBy>Dirceu Resende</cp:lastModifiedBy>
  <cp:revision>122</cp:revision>
  <dcterms:created xsi:type="dcterms:W3CDTF">2019-01-29T04:21:29Z</dcterms:created>
  <dcterms:modified xsi:type="dcterms:W3CDTF">2019-04-13T11:14:34Z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0x0101000671F94092F93E42A8532C26BCA1BD83</vt:lpwstr>
  </property>
</Properties>
</file>